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"/>
  </p:notes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C6E55-3EB0-400D-9608-E8DAD175C0C0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647D3-FA0F-4E2E-92E2-9AD91D442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0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269"/>
              </a:lnSpc>
              <a:defRPr/>
            </a:pPr>
            <a:r>
              <a:rPr lang="en-US" b="1" dirty="0" smtClean="0"/>
              <a:t>MRT Trainer Instructions: </a:t>
            </a:r>
            <a:endParaRPr lang="en-US" dirty="0" smtClean="0"/>
          </a:p>
          <a:p>
            <a:pPr marL="220348" indent="-220348">
              <a:lnSpc>
                <a:spcPts val="1269"/>
              </a:lnSpc>
              <a:buFont typeface="+mj-lt"/>
              <a:buAutoNum type="arabicPeriod"/>
              <a:defRPr/>
            </a:pPr>
            <a:endParaRPr lang="en-US" b="1" dirty="0" smtClean="0"/>
          </a:p>
          <a:p>
            <a:pPr marL="220348" indent="-220348">
              <a:lnSpc>
                <a:spcPts val="1269"/>
              </a:lnSpc>
              <a:buFont typeface="+mj-lt"/>
              <a:buAutoNum type="arabicPeriod"/>
              <a:defRPr/>
            </a:pPr>
            <a:r>
              <a:rPr lang="en-US" dirty="0" smtClean="0"/>
              <a:t>Distribute Check on Learning and ask participants to complete.</a:t>
            </a:r>
          </a:p>
          <a:p>
            <a:pPr marL="220348" indent="-220348">
              <a:lnSpc>
                <a:spcPts val="1269"/>
              </a:lnSpc>
              <a:buFont typeface="+mj-lt"/>
              <a:buAutoNum type="arabicPeriod"/>
              <a:defRPr/>
            </a:pPr>
            <a:r>
              <a:rPr lang="en-US" dirty="0" smtClean="0"/>
              <a:t>Score Check on Learning and give feedback to participants individually regarding areas they did well and areas they need to further study.</a:t>
            </a:r>
          </a:p>
          <a:p>
            <a:pPr>
              <a:lnSpc>
                <a:spcPts val="1269"/>
              </a:lnSpc>
              <a:defRPr/>
            </a:pPr>
            <a:endParaRPr lang="en-US" dirty="0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1200"/>
              </a:lnSpc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lnSpc>
                <a:spcPts val="1200"/>
              </a:lnSpc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lnSpc>
                <a:spcPts val="1200"/>
              </a:lnSpc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lnSpc>
                <a:spcPts val="1200"/>
              </a:lnSpc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lnSpc>
                <a:spcPts val="1200"/>
              </a:lnSpc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ts val="12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ts val="12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ts val="12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ts val="12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A6E40B-5B1B-4286-A635-A44260157055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42341" name="Footer Placeholder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MRT Version 3.1                                                                                                         Copyright © 2014 The Trustees of the University of Pennsylvania.  All rights reserved. </a:t>
            </a:r>
            <a:endParaRPr kumimoji="0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42342" name="Header Placeholder 6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Resilience and MRT Competencies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5007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F Three Lay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9600" y="1295400"/>
            <a:ext cx="10972800" cy="5029200"/>
          </a:xfrm>
        </p:spPr>
        <p:txBody>
          <a:bodyPr/>
          <a:lstStyle>
            <a:lvl1pPr>
              <a:defRPr sz="2344"/>
            </a:lvl1pPr>
            <a:lvl2pPr>
              <a:defRPr sz="2156"/>
            </a:lvl2pPr>
            <a:lvl3pPr>
              <a:defRPr sz="1969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Copyright © 2014 The Trustees of the University of Pennsylvania.  All rights reserved. 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42FA6F0D-C6DE-44FA-BF46-23BD62F4F0B5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56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F Skill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Copyright © 2014 The Trustees of the University of Pennsylvania.  All rights reserved. 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00C06A-7D6C-4E71-92D8-2C92D88C9FD1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99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6" descr="csf_insi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87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9"/>
          <p:cNvSpPr>
            <a:spLocks noGrp="1"/>
          </p:cNvSpPr>
          <p:nvPr>
            <p:ph type="title"/>
          </p:nvPr>
        </p:nvSpPr>
        <p:spPr bwMode="auto">
          <a:xfrm>
            <a:off x="1850571" y="0"/>
            <a:ext cx="8533191" cy="106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Text Placeholder 6"/>
          <p:cNvSpPr>
            <a:spLocks noGrp="1"/>
          </p:cNvSpPr>
          <p:nvPr>
            <p:ph type="body" idx="1"/>
          </p:nvPr>
        </p:nvSpPr>
        <p:spPr bwMode="auto">
          <a:xfrm>
            <a:off x="608794" y="1294805"/>
            <a:ext cx="10974413" cy="503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08794" y="6356450"/>
            <a:ext cx="9754810" cy="364628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031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Copyright © 2014 The Trustees of the University of Pennsylvania.  All rights reserved.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10567206" y="6356450"/>
            <a:ext cx="1016000" cy="364628"/>
          </a:xfrm>
          <a:prstGeom prst="rect">
            <a:avLst/>
          </a:prstGeom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>
              <a:defRPr sz="1031">
                <a:latin typeface="Verdan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0F85CB-4AF2-466A-8A10-3A1F992FD72E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2055" name="Picture 12" descr="csf2_logo-l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94" y="122039"/>
            <a:ext cx="1159128" cy="869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60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50" b="1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50" b="1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50" b="1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50" b="1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50" b="1">
          <a:solidFill>
            <a:schemeClr val="bg1"/>
          </a:solidFill>
          <a:latin typeface="Verdana" pitchFamily="34" charset="0"/>
        </a:defRPr>
      </a:lvl5pPr>
      <a:lvl6pPr marL="453099" algn="ctr" rtl="0" fontAlgn="base">
        <a:spcBef>
          <a:spcPct val="0"/>
        </a:spcBef>
        <a:spcAft>
          <a:spcPct val="0"/>
        </a:spcAft>
        <a:defRPr sz="1969" b="1">
          <a:solidFill>
            <a:schemeClr val="bg1"/>
          </a:solidFill>
          <a:latin typeface="Verdana" pitchFamily="34" charset="0"/>
        </a:defRPr>
      </a:lvl6pPr>
      <a:lvl7pPr marL="906199" algn="ctr" rtl="0" fontAlgn="base">
        <a:spcBef>
          <a:spcPct val="0"/>
        </a:spcBef>
        <a:spcAft>
          <a:spcPct val="0"/>
        </a:spcAft>
        <a:defRPr sz="1969" b="1">
          <a:solidFill>
            <a:schemeClr val="bg1"/>
          </a:solidFill>
          <a:latin typeface="Verdana" pitchFamily="34" charset="0"/>
        </a:defRPr>
      </a:lvl7pPr>
      <a:lvl8pPr marL="1359298" algn="ctr" rtl="0" fontAlgn="base">
        <a:spcBef>
          <a:spcPct val="0"/>
        </a:spcBef>
        <a:spcAft>
          <a:spcPct val="0"/>
        </a:spcAft>
        <a:defRPr sz="1969" b="1">
          <a:solidFill>
            <a:schemeClr val="bg1"/>
          </a:solidFill>
          <a:latin typeface="Verdana" pitchFamily="34" charset="0"/>
        </a:defRPr>
      </a:lvl8pPr>
      <a:lvl9pPr marL="1812398" algn="ctr" rtl="0" fontAlgn="base">
        <a:spcBef>
          <a:spcPct val="0"/>
        </a:spcBef>
        <a:spcAft>
          <a:spcPct val="0"/>
        </a:spcAft>
        <a:defRPr sz="1969" b="1">
          <a:solidFill>
            <a:schemeClr val="bg1"/>
          </a:solidFill>
          <a:latin typeface="Verdana" pitchFamily="34" charset="0"/>
        </a:defRPr>
      </a:lvl9pPr>
    </p:titleStyle>
    <p:bodyStyle>
      <a:lvl1pPr marL="339328" indent="-33932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344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35211" indent="-28277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56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32583" indent="-226219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969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585020" indent="-22621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69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38945" indent="-22621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69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492048" indent="-226550" algn="l" defTabSz="906199" rtl="0" eaLnBrk="1" latinLnBrk="0" hangingPunct="1">
        <a:spcBef>
          <a:spcPct val="20000"/>
        </a:spcBef>
        <a:buFont typeface="Arial" pitchFamily="34" charset="0"/>
        <a:buChar char="•"/>
        <a:defRPr sz="1969" kern="1200">
          <a:solidFill>
            <a:schemeClr val="tx1"/>
          </a:solidFill>
          <a:latin typeface="+mn-lt"/>
          <a:ea typeface="+mn-ea"/>
          <a:cs typeface="+mn-cs"/>
        </a:defRPr>
      </a:lvl6pPr>
      <a:lvl7pPr marL="2945147" indent="-226550" algn="l" defTabSz="906199" rtl="0" eaLnBrk="1" latinLnBrk="0" hangingPunct="1">
        <a:spcBef>
          <a:spcPct val="20000"/>
        </a:spcBef>
        <a:buFont typeface="Arial" pitchFamily="34" charset="0"/>
        <a:buChar char="•"/>
        <a:defRPr sz="1969" kern="1200">
          <a:solidFill>
            <a:schemeClr val="tx1"/>
          </a:solidFill>
          <a:latin typeface="+mn-lt"/>
          <a:ea typeface="+mn-ea"/>
          <a:cs typeface="+mn-cs"/>
        </a:defRPr>
      </a:lvl7pPr>
      <a:lvl8pPr marL="3398246" indent="-226550" algn="l" defTabSz="906199" rtl="0" eaLnBrk="1" latinLnBrk="0" hangingPunct="1">
        <a:spcBef>
          <a:spcPct val="20000"/>
        </a:spcBef>
        <a:buFont typeface="Arial" pitchFamily="34" charset="0"/>
        <a:buChar char="•"/>
        <a:defRPr sz="1969" kern="1200">
          <a:solidFill>
            <a:schemeClr val="tx1"/>
          </a:solidFill>
          <a:latin typeface="+mn-lt"/>
          <a:ea typeface="+mn-ea"/>
          <a:cs typeface="+mn-cs"/>
        </a:defRPr>
      </a:lvl8pPr>
      <a:lvl9pPr marL="3851346" indent="-226550" algn="l" defTabSz="906199" rtl="0" eaLnBrk="1" latinLnBrk="0" hangingPunct="1">
        <a:spcBef>
          <a:spcPct val="20000"/>
        </a:spcBef>
        <a:buFont typeface="Arial" pitchFamily="34" charset="0"/>
        <a:buChar char="•"/>
        <a:defRPr sz="19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6199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1pPr>
      <a:lvl2pPr marL="453099" algn="l" defTabSz="906199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2pPr>
      <a:lvl3pPr marL="906199" algn="l" defTabSz="906199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359298" algn="l" defTabSz="906199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1812398" algn="l" defTabSz="906199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265498" algn="l" defTabSz="906199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718597" algn="l" defTabSz="906199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171697" algn="l" defTabSz="906199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624796" algn="l" defTabSz="906199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Resilience and MRT Competencies </a:t>
            </a:r>
            <a:br>
              <a:rPr lang="en-US" altLang="en-US" smtClean="0"/>
            </a:br>
            <a:r>
              <a:rPr lang="en-US" altLang="en-US" smtClean="0"/>
              <a:t>The Skills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31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Copyright © 2014 The Trustees of the University of Pennsylvania.  All rights reserved.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C4570-CB90-44EB-A257-30543B0D8513}" type="slidenum">
              <a:rPr kumimoji="0" lang="en-US" altLang="en-US" sz="1031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03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pic>
        <p:nvPicPr>
          <p:cNvPr id="389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997" y="1336477"/>
            <a:ext cx="4079378" cy="5021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1336477"/>
            <a:ext cx="4051102" cy="5021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26842" y="2770496"/>
            <a:ext cx="100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 hour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6842" y="4194141"/>
            <a:ext cx="100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30 min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62365" y="2401164"/>
            <a:ext cx="1501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 hour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6842" y="6037095"/>
            <a:ext cx="1501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hours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44890" y="6008011"/>
            <a:ext cx="1501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hours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44889" y="4283720"/>
            <a:ext cx="1501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hours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888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Resilience and MRT Competencies </a:t>
            </a:r>
            <a:br>
              <a:rPr lang="en-US" altLang="en-US" smtClean="0"/>
            </a:br>
            <a:r>
              <a:rPr lang="en-US" altLang="en-US" smtClean="0"/>
              <a:t>The Skills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31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Copyright © 2014 The Trustees of the University of Pennsylvania.  All rights reserved. </a:t>
            </a:r>
            <a:endParaRPr kumimoji="0" lang="en-US" sz="103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EEA7C7-A8B9-4BD0-90B9-92F435A7990C}" type="slidenum">
              <a:rPr kumimoji="0" lang="en-US" altLang="en-US" sz="1031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03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pic>
        <p:nvPicPr>
          <p:cNvPr id="399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742" y="1428750"/>
            <a:ext cx="4079379" cy="1535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742" y="2928937"/>
            <a:ext cx="4079379" cy="321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312" y="1428750"/>
            <a:ext cx="4071938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131559" y="5774293"/>
            <a:ext cx="1501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 hour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23859" y="5774293"/>
            <a:ext cx="1501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 hour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23860" y="4458892"/>
            <a:ext cx="1501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 hour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23861" y="2530714"/>
            <a:ext cx="1501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 hour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56490" y="4464843"/>
            <a:ext cx="1501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hours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56489" y="2595324"/>
            <a:ext cx="1501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hours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09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31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Copyright © 2014 The Trustees of the University of Pennsylvania.  All rights reserved. </a:t>
            </a:r>
            <a:endParaRPr kumimoji="0" lang="en-US" sz="103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F75BD4-3C86-4919-81E5-414E9418B699}" type="slidenum">
              <a:rPr kumimoji="0" lang="en-US" altLang="en-US" sz="1031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03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4096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Resilience and MRT Competencies </a:t>
            </a:r>
            <a:br>
              <a:rPr lang="en-US" altLang="en-US" dirty="0" smtClean="0"/>
            </a:br>
            <a:r>
              <a:rPr lang="en-US" altLang="en-US" dirty="0" smtClean="0"/>
              <a:t>The Skills</a:t>
            </a:r>
          </a:p>
        </p:txBody>
      </p:sp>
      <p:pic>
        <p:nvPicPr>
          <p:cNvPr id="4096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1285875"/>
            <a:ext cx="428625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24814" y="2631043"/>
            <a:ext cx="1501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 hour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4814" y="4379654"/>
            <a:ext cx="1501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 hour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6315668"/>
      </p:ext>
    </p:extLst>
  </p:cSld>
  <p:clrMapOvr>
    <a:masterClrMapping/>
  </p:clrMapOvr>
</p:sld>
</file>

<file path=ppt/theme/theme1.xml><?xml version="1.0" encoding="utf-8"?>
<a:theme xmlns:a="http://schemas.openxmlformats.org/drawingml/2006/main" name="CSF2 logo Three Layers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andin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Widescreen</PresentationFormat>
  <Paragraphs>30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Verdana</vt:lpstr>
      <vt:lpstr>Wingdings</vt:lpstr>
      <vt:lpstr>CSF2 logo Three Layers </vt:lpstr>
      <vt:lpstr>Resilience and MRT Competencies  The Skills</vt:lpstr>
      <vt:lpstr>Resilience and MRT Competencies  The Skills</vt:lpstr>
      <vt:lpstr>Resilience and MRT Competencies  The Skills</vt:lpstr>
    </vt:vector>
  </TitlesOfParts>
  <Company>Massachusetts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Resilience and MRT Competencies  The Skills</dc:title>
  <dc:creator>armyadm1</dc:creator>
  <cp:lastModifiedBy>armyadm1</cp:lastModifiedBy>
  <cp:revision>1</cp:revision>
  <dcterms:created xsi:type="dcterms:W3CDTF">2022-02-02T10:56:51Z</dcterms:created>
  <dcterms:modified xsi:type="dcterms:W3CDTF">2022-02-02T10:57:00Z</dcterms:modified>
</cp:coreProperties>
</file>